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7FFFC87C_15E1833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147469436"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A27C38-D109-DF50-289C-1FDA32E87BBF}" name="Veronica Eeckhoudt (AUDIENZ LLC)" initials="VE(L" userId="S::v-veeckhoudt@microsoft.com::0c213381-61c3-4b31-942d-093142ba27e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7F57C-4814-7B0E-C797-CAFFE48C28DA}" v="6" dt="2021-09-09T19:51:16.945"/>
    <p1510:client id="{A4E1C360-8E9E-BE2A-21FA-555A3E424378}" v="1" dt="2021-08-12T17:30:12.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8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omments/modernComment_7FFFC87C_15E1833F.xml><?xml version="1.0" encoding="utf-8"?>
<p188:cmLst xmlns:a="http://schemas.openxmlformats.org/drawingml/2006/main" xmlns:r="http://schemas.openxmlformats.org/officeDocument/2006/relationships" xmlns:p188="http://schemas.microsoft.com/office/powerpoint/2018/8/main">
  <p188:cm id="{49A268A2-92C9-4791-B890-DB1229072365}" authorId="{50A27C38-D109-DF50-289C-1FDA32E87BBF}" created="2021-08-11T17:44:43.596">
    <ac:deMkLst xmlns:ac="http://schemas.microsoft.com/office/drawing/2013/main/command">
      <pc:docMk xmlns:pc="http://schemas.microsoft.com/office/powerpoint/2013/main/command"/>
      <pc:sldMk xmlns:pc="http://schemas.microsoft.com/office/powerpoint/2013/main/command" cId="367100735" sldId="2147469436"/>
      <ac:spMk id="74" creationId="{ED80F683-66DD-44F2-8CDB-D8129FD2F505}"/>
    </ac:deMkLst>
    <p188:txBody>
      <a:bodyPr/>
      <a:lstStyle/>
      <a:p>
        <a:r>
          <a:rPr lang="en-US"/>
          <a:t>Update link with your event's registration site for proctors.</a:t>
        </a:r>
      </a:p>
    </p188:txBody>
  </p188:cm>
  <p188:cm id="{F1791CD9-F055-4676-9F66-03F66C8519C2}" authorId="{50A27C38-D109-DF50-289C-1FDA32E87BBF}" created="2021-08-11T17:45:41.972">
    <ac:txMkLst xmlns:ac="http://schemas.microsoft.com/office/drawing/2013/main/command">
      <pc:docMk xmlns:pc="http://schemas.microsoft.com/office/powerpoint/2013/main/command"/>
      <pc:sldMk xmlns:pc="http://schemas.microsoft.com/office/powerpoint/2013/main/command" cId="367100735" sldId="2147469436"/>
      <ac:spMk id="68" creationId="{78FDC524-E81C-42AA-9D9B-C3CAD9ACAA3E}"/>
      <ac:txMk cp="20" len="15">
        <ac:context len="74" hash="4257497303"/>
      </ac:txMk>
    </ac:txMkLst>
    <p188:pos x="1352550" y="477588"/>
    <p188:txBody>
      <a:bodyPr/>
      <a:lstStyle/>
      <a:p>
        <a:r>
          <a:rPr lang="en-US"/>
          <a:t>Include if you built a SP page for your event.</a:t>
        </a:r>
      </a:p>
    </p188:txBody>
  </p188:cm>
  <p188:cm id="{B5FA3345-3183-4E18-B2E2-488FAF10A737}" authorId="{50A27C38-D109-DF50-289C-1FDA32E87BBF}" created="2021-08-11T17:46:23.789">
    <ac:deMkLst xmlns:ac="http://schemas.microsoft.com/office/drawing/2013/main/command">
      <pc:docMk xmlns:pc="http://schemas.microsoft.com/office/powerpoint/2013/main/command"/>
      <pc:sldMk xmlns:pc="http://schemas.microsoft.com/office/powerpoint/2013/main/command" cId="367100735" sldId="2147469436"/>
      <ac:spMk id="68" creationId="{78FDC524-E81C-42AA-9D9B-C3CAD9ACAA3E}"/>
    </ac:deMkLst>
    <p188:txBody>
      <a:bodyPr/>
      <a:lstStyle/>
      <a:p>
        <a:r>
          <a:rPr lang="en-US"/>
          <a:t>Update link with your events FAQ.</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18935-9225-4437-AF2B-B6B134C462B0}"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808A78-DCED-42CE-BCE8-B7CD4F176D3F}" type="slidenum">
              <a:rPr lang="en-US" smtClean="0"/>
              <a:t>‹#›</a:t>
            </a:fld>
            <a:endParaRPr lang="en-US"/>
          </a:p>
        </p:txBody>
      </p:sp>
    </p:spTree>
    <p:extLst>
      <p:ext uri="{BB962C8B-B14F-4D97-AF65-F5344CB8AC3E}">
        <p14:creationId xmlns:p14="http://schemas.microsoft.com/office/powerpoint/2010/main" val="823004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3F35A-1660-43E8-947C-59E4EA53F8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441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984540"/>
            <a:ext cx="4912652" cy="1107996"/>
          </a:xfrm>
        </p:spPr>
        <p:txBody>
          <a:bodyPr wrap="square" anchor="b" anchorCtr="0">
            <a:spAutoFit/>
          </a:bodyPr>
          <a:lstStyle>
            <a:lvl1pPr>
              <a:defRPr>
                <a:solidFill>
                  <a:schemeClr val="tx1"/>
                </a:solidFill>
              </a:defRPr>
            </a:lvl1pPr>
          </a:lstStyle>
          <a:p>
            <a:r>
              <a:rPr lang="en-US"/>
              <a:t>Event name or presentation title </a:t>
            </a:r>
          </a:p>
        </p:txBody>
      </p:sp>
      <p:pic>
        <p:nvPicPr>
          <p:cNvPr id="10" name="Picture 9" descr="Microsoft Logo">
            <a:extLst>
              <a:ext uri="{FF2B5EF4-FFF2-40B4-BE49-F238E27FC236}">
                <a16:creationId xmlns:a16="http://schemas.microsoft.com/office/drawing/2014/main" id="{09A7F775-E526-4496-A27F-867093DDA1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9" t="32460" r="12919" b="32460"/>
          <a:stretch/>
        </p:blipFill>
        <p:spPr>
          <a:xfrm>
            <a:off x="339019" y="371476"/>
            <a:ext cx="1875198" cy="397562"/>
          </a:xfrm>
          <a:prstGeom prst="rect">
            <a:avLst/>
          </a:prstGeom>
        </p:spPr>
      </p:pic>
      <p:pic>
        <p:nvPicPr>
          <p:cNvPr id="6" name="Picture 5" descr="Organizing Trays Bins and Boxes Containers for Storage and Organization - Pretty  Boxes - Paper-Based Organization Products for Everyday Logistics">
            <a:extLst>
              <a:ext uri="{FF2B5EF4-FFF2-40B4-BE49-F238E27FC236}">
                <a16:creationId xmlns:a16="http://schemas.microsoft.com/office/drawing/2014/main" id="{214BE80A-21E3-456E-9E77-74D55110185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498" t="-2" b="555"/>
          <a:stretch/>
        </p:blipFill>
        <p:spPr bwMode="auto">
          <a:xfrm>
            <a:off x="5675006" y="0"/>
            <a:ext cx="6516994" cy="6858000"/>
          </a:xfrm>
          <a:custGeom>
            <a:avLst/>
            <a:gdLst>
              <a:gd name="connsiteX0" fmla="*/ 0 w 6516994"/>
              <a:gd name="connsiteY0" fmla="*/ 0 h 6858000"/>
              <a:gd name="connsiteX1" fmla="*/ 6516994 w 6516994"/>
              <a:gd name="connsiteY1" fmla="*/ 0 h 6858000"/>
              <a:gd name="connsiteX2" fmla="*/ 6516994 w 6516994"/>
              <a:gd name="connsiteY2" fmla="*/ 6858000 h 6858000"/>
              <a:gd name="connsiteX3" fmla="*/ 0 w 65169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94" h="6858000">
                <a:moveTo>
                  <a:pt x="0" y="0"/>
                </a:moveTo>
                <a:lnTo>
                  <a:pt x="6516994" y="0"/>
                </a:lnTo>
                <a:lnTo>
                  <a:pt x="6516994" y="6858000"/>
                </a:lnTo>
                <a:lnTo>
                  <a:pt x="0" y="6858000"/>
                </a:ln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42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36">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6545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6968237" cy="553998"/>
          </a:xfrm>
        </p:spPr>
        <p:txBody>
          <a:bodyPr wrap="square" anchor="b" anchorCtr="0">
            <a:spAutoFit/>
          </a:bodyPr>
          <a:lstStyle>
            <a:lvl1pPr>
              <a:defRPr>
                <a:solidFill>
                  <a:schemeClr val="bg1"/>
                </a:solidFill>
              </a:defRPr>
            </a:lvl1pPr>
          </a:lstStyle>
          <a:p>
            <a:r>
              <a:rPr lang="en-US"/>
              <a:t>Event name or presentation title </a:t>
            </a:r>
          </a:p>
        </p:txBody>
      </p:sp>
      <p:pic>
        <p:nvPicPr>
          <p:cNvPr id="5" name="Picture 4" descr="Sustainability Strategy Program logo">
            <a:extLst>
              <a:ext uri="{FF2B5EF4-FFF2-40B4-BE49-F238E27FC236}">
                <a16:creationId xmlns:a16="http://schemas.microsoft.com/office/drawing/2014/main" id="{371728AC-7B8C-4C55-A166-064EBE20F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941" y="460006"/>
            <a:ext cx="4434849" cy="1173482"/>
          </a:xfrm>
          <a:prstGeom prst="rect">
            <a:avLst/>
          </a:prstGeom>
        </p:spPr>
      </p:pic>
      <p:pic>
        <p:nvPicPr>
          <p:cNvPr id="9" name="Picture 8" descr="Microsoft Logo">
            <a:extLst>
              <a:ext uri="{FF2B5EF4-FFF2-40B4-BE49-F238E27FC236}">
                <a16:creationId xmlns:a16="http://schemas.microsoft.com/office/drawing/2014/main" id="{F01D7C5B-A2D6-4B5B-80F7-8B02FA8A74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0941" y="6115007"/>
            <a:ext cx="1332195" cy="597000"/>
          </a:xfrm>
          <a:prstGeom prst="rect">
            <a:avLst/>
          </a:prstGeom>
        </p:spPr>
      </p:pic>
    </p:spTree>
    <p:extLst>
      <p:ext uri="{BB962C8B-B14F-4D97-AF65-F5344CB8AC3E}">
        <p14:creationId xmlns:p14="http://schemas.microsoft.com/office/powerpoint/2010/main" val="751375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Footer Placeholder 4">
            <a:extLst>
              <a:ext uri="{FF2B5EF4-FFF2-40B4-BE49-F238E27FC236}">
                <a16:creationId xmlns:a16="http://schemas.microsoft.com/office/drawing/2014/main" id="{5FA01BA8-EB96-4A89-8D59-CBEFC787A567}"/>
              </a:ext>
            </a:extLst>
          </p:cNvPr>
          <p:cNvSpPr>
            <a:spLocks noGrp="1"/>
          </p:cNvSpPr>
          <p:nvPr>
            <p:ph type="ftr" sz="quarter" idx="10"/>
          </p:nvPr>
        </p:nvSpPr>
        <p:spPr/>
        <p:txBody>
          <a:bodyPr/>
          <a:lstStyle/>
          <a:p>
            <a:r>
              <a:rPr lang="en-US"/>
              <a:t>Microsoft Confidential - Internal Use Only</a:t>
            </a:r>
          </a:p>
        </p:txBody>
      </p:sp>
      <p:sp>
        <p:nvSpPr>
          <p:cNvPr id="6" name="Slide Number Placeholder 5">
            <a:extLst>
              <a:ext uri="{FF2B5EF4-FFF2-40B4-BE49-F238E27FC236}">
                <a16:creationId xmlns:a16="http://schemas.microsoft.com/office/drawing/2014/main" id="{F0070A74-1E86-451B-B6A3-DE9213B2DD0D}"/>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3345540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39705E21-7922-4EBF-AE6A-1135BCAEBB66}"/>
              </a:ext>
            </a:extLst>
          </p:cNvPr>
          <p:cNvSpPr>
            <a:spLocks noGrp="1"/>
          </p:cNvSpPr>
          <p:nvPr>
            <p:ph type="body" sz="quarter" idx="10"/>
          </p:nvPr>
        </p:nvSpPr>
        <p:spPr>
          <a:xfrm>
            <a:off x="584200" y="1011198"/>
            <a:ext cx="11018838" cy="307777"/>
          </a:xfrm>
        </p:spPr>
        <p:txBody>
          <a:bodyPr/>
          <a:lstStyle>
            <a:lvl1pPr marL="0" indent="0">
              <a:buNone/>
              <a:defRPr sz="2000">
                <a:solidFill>
                  <a:schemeClr val="bg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74E63D57-1CC1-4195-951A-DC23AD8F22B8}"/>
              </a:ext>
            </a:extLst>
          </p:cNvPr>
          <p:cNvSpPr>
            <a:spLocks noGrp="1"/>
          </p:cNvSpPr>
          <p:nvPr>
            <p:ph type="ftr" sz="quarter" idx="11"/>
          </p:nvPr>
        </p:nvSpPr>
        <p:spPr/>
        <p:txBody>
          <a:bodyPr/>
          <a:lstStyle/>
          <a:p>
            <a:r>
              <a:rPr lang="en-US"/>
              <a:t>Microsoft Confidential - Internal Use Only</a:t>
            </a:r>
          </a:p>
        </p:txBody>
      </p:sp>
      <p:sp>
        <p:nvSpPr>
          <p:cNvPr id="7" name="Slide Number Placeholder 6">
            <a:extLst>
              <a:ext uri="{FF2B5EF4-FFF2-40B4-BE49-F238E27FC236}">
                <a16:creationId xmlns:a16="http://schemas.microsoft.com/office/drawing/2014/main" id="{47507739-A0BA-4B23-B4C2-39FEACAFC50A}"/>
              </a:ext>
            </a:extLst>
          </p:cNvPr>
          <p:cNvSpPr>
            <a:spLocks noGrp="1"/>
          </p:cNvSpPr>
          <p:nvPr>
            <p:ph type="sldNum" sz="quarter" idx="12"/>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968554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254B17-C44F-44EF-82AF-6BC0A31AA9C9}"/>
              </a:ext>
            </a:extLst>
          </p:cNvPr>
          <p:cNvSpPr>
            <a:spLocks noGrp="1"/>
          </p:cNvSpPr>
          <p:nvPr>
            <p:ph type="ftr" sz="quarter" idx="10"/>
          </p:nvPr>
        </p:nvSpPr>
        <p:spPr/>
        <p:txBody>
          <a:bodyPr/>
          <a:lstStyle/>
          <a:p>
            <a:r>
              <a:rPr lang="en-US"/>
              <a:t>Microsoft Confidential - Internal Use Only</a:t>
            </a:r>
          </a:p>
        </p:txBody>
      </p:sp>
      <p:sp>
        <p:nvSpPr>
          <p:cNvPr id="5" name="Slide Number Placeholder 4">
            <a:extLst>
              <a:ext uri="{FF2B5EF4-FFF2-40B4-BE49-F238E27FC236}">
                <a16:creationId xmlns:a16="http://schemas.microsoft.com/office/drawing/2014/main" id="{4309CF73-187A-4054-9A15-27F5DAA4AA74}"/>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1693470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A picture containing crossword, text&#10;&#10;Description automatically generated">
            <a:extLst>
              <a:ext uri="{FF2B5EF4-FFF2-40B4-BE49-F238E27FC236}">
                <a16:creationId xmlns:a16="http://schemas.microsoft.com/office/drawing/2014/main" id="{19AEEFC5-E78E-4427-9F07-F9B101C68795}"/>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2" name="Footer Placeholder 1">
            <a:extLst>
              <a:ext uri="{FF2B5EF4-FFF2-40B4-BE49-F238E27FC236}">
                <a16:creationId xmlns:a16="http://schemas.microsoft.com/office/drawing/2014/main" id="{02D190DE-7555-432E-B268-2ABC3A2C229B}"/>
              </a:ext>
            </a:extLst>
          </p:cNvPr>
          <p:cNvSpPr>
            <a:spLocks noGrp="1"/>
          </p:cNvSpPr>
          <p:nvPr>
            <p:ph type="ftr" sz="quarter" idx="10"/>
          </p:nvPr>
        </p:nvSpPr>
        <p:spPr/>
        <p:txBody>
          <a:bodyPr/>
          <a:lstStyle/>
          <a:p>
            <a:r>
              <a:rPr lang="en-US"/>
              <a:t>Microsoft Confidential - Internal Use Only</a:t>
            </a:r>
          </a:p>
        </p:txBody>
      </p:sp>
      <p:sp>
        <p:nvSpPr>
          <p:cNvPr id="3" name="Slide Number Placeholder 2">
            <a:extLst>
              <a:ext uri="{FF2B5EF4-FFF2-40B4-BE49-F238E27FC236}">
                <a16:creationId xmlns:a16="http://schemas.microsoft.com/office/drawing/2014/main" id="{50E89BA4-16BF-4A39-A998-2B5DE52E2E9B}"/>
              </a:ext>
            </a:extLst>
          </p:cNvPr>
          <p:cNvSpPr>
            <a:spLocks noGrp="1"/>
          </p:cNvSpPr>
          <p:nvPr>
            <p:ph type="sldNum" sz="quarter" idx="11"/>
          </p:nvPr>
        </p:nvSpPr>
        <p:spPr/>
        <p:txBody>
          <a:bodyPr/>
          <a:lstStyle/>
          <a:p>
            <a:pPr algn="ctr"/>
            <a:fld id="{C435EBD8-2B4E-460A-B166-558D15DA4B06}" type="slidenum">
              <a:rPr lang="en-US" smtClean="0"/>
              <a:pPr algn="ctr"/>
              <a:t>‹#›</a:t>
            </a:fld>
            <a:endParaRPr lang="en-US"/>
          </a:p>
        </p:txBody>
      </p:sp>
    </p:spTree>
    <p:extLst>
      <p:ext uri="{BB962C8B-B14F-4D97-AF65-F5344CB8AC3E}">
        <p14:creationId xmlns:p14="http://schemas.microsoft.com/office/powerpoint/2010/main" val="478925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AD645-65B7-45AA-A376-9C4A566F5811}"/>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4994" r="53091" b="6909"/>
          <a:stretch/>
        </p:blipFill>
        <p:spPr>
          <a:xfrm>
            <a:off x="7576457" y="0"/>
            <a:ext cx="4615543" cy="6858000"/>
          </a:xfrm>
          <a:prstGeom prst="rect">
            <a:avLst/>
          </a:prstGeom>
        </p:spPr>
      </p:pic>
      <p:pic>
        <p:nvPicPr>
          <p:cNvPr id="5" name="Picture 4">
            <a:extLst>
              <a:ext uri="{FF2B5EF4-FFF2-40B4-BE49-F238E27FC236}">
                <a16:creationId xmlns:a16="http://schemas.microsoft.com/office/drawing/2014/main" id="{19AEEFC5-E78E-4427-9F07-F9B101C68795}"/>
              </a:ext>
              <a:ext uri="{C183D7F6-B498-43B3-948B-1728B52AA6E4}">
                <adec:decorative xmlns:adec="http://schemas.microsoft.com/office/drawing/2017/decorative" val="1"/>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927" t="-49299" r="-2392" b="65558"/>
          <a:stretch/>
        </p:blipFill>
        <p:spPr>
          <a:xfrm>
            <a:off x="-180110" y="688769"/>
            <a:ext cx="9454739" cy="6169231"/>
          </a:xfrm>
          <a:prstGeom prst="rect">
            <a:avLst/>
          </a:prstGeom>
        </p:spPr>
      </p:pic>
      <p:sp>
        <p:nvSpPr>
          <p:cNvPr id="4" name="Footer Placeholder 48">
            <a:extLst>
              <a:ext uri="{FF2B5EF4-FFF2-40B4-BE49-F238E27FC236}">
                <a16:creationId xmlns:a16="http://schemas.microsoft.com/office/drawing/2014/main" id="{D68396BC-E53C-45B0-B2DD-8ED990277D7B}"/>
              </a:ext>
            </a:extLst>
          </p:cNvPr>
          <p:cNvSpPr>
            <a:spLocks noGrp="1"/>
          </p:cNvSpPr>
          <p:nvPr>
            <p:ph type="ftr" sz="quarter" idx="3"/>
          </p:nvPr>
        </p:nvSpPr>
        <p:spPr>
          <a:xfrm>
            <a:off x="4038600" y="6576269"/>
            <a:ext cx="4114800" cy="153888"/>
          </a:xfrm>
          <a:prstGeom prst="rect">
            <a:avLst/>
          </a:prstGeom>
        </p:spPr>
        <p:txBody>
          <a:bodyPr vert="horz" lIns="0" tIns="0" rIns="0" bIns="0" rtlCol="0" anchor="ctr">
            <a:spAutoFit/>
          </a:bodyPr>
          <a:lstStyle>
            <a:lvl1pPr algn="ctr">
              <a:defRPr sz="1000">
                <a:solidFill>
                  <a:schemeClr val="tx1"/>
                </a:solidFill>
                <a:latin typeface="+mn-lt"/>
              </a:defRPr>
            </a:lvl1pPr>
          </a:lstStyle>
          <a:p>
            <a:r>
              <a:rPr lang="en-US"/>
              <a:t>Microsoft Confidential - Internal Use Only</a:t>
            </a:r>
          </a:p>
        </p:txBody>
      </p:sp>
      <p:sp>
        <p:nvSpPr>
          <p:cNvPr id="6" name="Slide Number Placeholder 49">
            <a:extLst>
              <a:ext uri="{FF2B5EF4-FFF2-40B4-BE49-F238E27FC236}">
                <a16:creationId xmlns:a16="http://schemas.microsoft.com/office/drawing/2014/main" id="{E66A031E-CBF8-4B22-A0C2-AC617DF45D53}"/>
              </a:ext>
            </a:extLst>
          </p:cNvPr>
          <p:cNvSpPr>
            <a:spLocks noGrp="1"/>
          </p:cNvSpPr>
          <p:nvPr>
            <p:ph type="sldNum" sz="quarter" idx="4"/>
          </p:nvPr>
        </p:nvSpPr>
        <p:spPr>
          <a:xfrm>
            <a:off x="11609388" y="6576269"/>
            <a:ext cx="582611" cy="153888"/>
          </a:xfrm>
          <a:prstGeom prst="rect">
            <a:avLst/>
          </a:prstGeom>
        </p:spPr>
        <p:txBody>
          <a:bodyPr vert="horz" lIns="0" tIns="0" rIns="0" bIns="0" rtlCol="0" anchor="ctr">
            <a:spAutoFit/>
          </a:bodyPr>
          <a:lstStyle>
            <a:lvl1pPr algn="ctr">
              <a:defRPr sz="1000">
                <a:solidFill>
                  <a:schemeClr val="tx1"/>
                </a:solidFill>
                <a:latin typeface="+mn-lt"/>
              </a:defRPr>
            </a:lvl1pPr>
          </a:lstStyle>
          <a:p>
            <a:fld id="{20CB3F40-557F-4F8E-B22F-58C7FE658FBE}" type="slidenum">
              <a:rPr lang="en-US" smtClean="0"/>
              <a:pPr/>
              <a:t>‹#›</a:t>
            </a:fld>
            <a:endParaRPr lang="en-US"/>
          </a:p>
        </p:txBody>
      </p:sp>
    </p:spTree>
    <p:extLst>
      <p:ext uri="{BB962C8B-B14F-4D97-AF65-F5344CB8AC3E}">
        <p14:creationId xmlns:p14="http://schemas.microsoft.com/office/powerpoint/2010/main" val="23179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3270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92443"/>
          </a:xfrm>
        </p:spPr>
        <p:txBody>
          <a:bodyPr/>
          <a:lstStyle>
            <a:lvl1pPr>
              <a:defRPr sz="3200"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27562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458ED05-FE21-40DA-B630-C96971C0FDF4}"/>
              </a:ext>
            </a:extLst>
          </p:cNvPr>
          <p:cNvSpPr>
            <a:spLocks noGrp="1"/>
          </p:cNvSpPr>
          <p:nvPr>
            <p:ph type="ftr" sz="quarter" idx="3"/>
          </p:nvPr>
        </p:nvSpPr>
        <p:spPr>
          <a:xfrm>
            <a:off x="4038600" y="6631852"/>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 Confidential - Internal Use Only</a:t>
            </a:r>
          </a:p>
        </p:txBody>
      </p:sp>
      <p:sp>
        <p:nvSpPr>
          <p:cNvPr id="6" name="Slide Number Placeholder 5">
            <a:extLst>
              <a:ext uri="{FF2B5EF4-FFF2-40B4-BE49-F238E27FC236}">
                <a16:creationId xmlns:a16="http://schemas.microsoft.com/office/drawing/2014/main" id="{87B00A2E-BB9D-4E75-9C35-ED8F2BFD48B1}"/>
              </a:ext>
            </a:extLst>
          </p:cNvPr>
          <p:cNvSpPr>
            <a:spLocks noGrp="1"/>
          </p:cNvSpPr>
          <p:nvPr>
            <p:ph type="sldNum" sz="quarter" idx="4"/>
          </p:nvPr>
        </p:nvSpPr>
        <p:spPr>
          <a:xfrm>
            <a:off x="11643614" y="6631852"/>
            <a:ext cx="215900" cy="123111"/>
          </a:xfrm>
          <a:prstGeom prst="rect">
            <a:avLst/>
          </a:prstGeom>
        </p:spPr>
        <p:txBody>
          <a:bodyPr vert="horz" wrap="square" lIns="0" tIns="0" rIns="0" bIns="0" rtlCol="0" anchor="ctr">
            <a:spAutoFit/>
          </a:bodyPr>
          <a:lstStyle>
            <a:lvl1pPr algn="ctr">
              <a:defRPr sz="800">
                <a:solidFill>
                  <a:schemeClr val="bg1"/>
                </a:solidFill>
              </a:defRPr>
            </a:lvl1pPr>
          </a:lstStyle>
          <a:p>
            <a:pPr algn="ctr"/>
            <a:fld id="{C435EBD8-2B4E-460A-B166-558D15DA4B06}" type="slidenum">
              <a:rPr lang="en-US" smtClean="0"/>
              <a:pPr algn="ctr"/>
              <a:t>‹#›</a:t>
            </a:fld>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566061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lumMod val="2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7FFFC87C_15E1833F.xm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forms.office.com/r/346HVPbh8U" TargetMode="External"/><Relationship Id="rId5" Type="http://schemas.openxmlformats.org/officeDocument/2006/relationships/hyperlink" Target="https://microsoft-my.sharepoint.com/:b:/p/v-veeckhoudt/EbGv6XZGH7VPmMgnCuoI-98BVk8yaEdzlT9F3MtR_jk_JQ?e=0PYtzR"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16C81F5-C6ED-4289-906A-0C3ACF081D7B}"/>
              </a:ext>
              <a:ext uri="{C183D7F6-B498-43B3-948B-1728B52AA6E4}">
                <adec:decorative xmlns:adec="http://schemas.microsoft.com/office/drawing/2017/decorative" val="1"/>
              </a:ext>
            </a:extLst>
          </p:cNvPr>
          <p:cNvPicPr>
            <a:picLocks noChangeAspect="1"/>
          </p:cNvPicPr>
          <p:nvPr/>
        </p:nvPicPr>
        <p:blipFill rotWithShape="1">
          <a:blip r:embed="rId4"/>
          <a:srcRect l="61943" r="350"/>
          <a:stretch/>
        </p:blipFill>
        <p:spPr>
          <a:xfrm>
            <a:off x="0" y="1"/>
            <a:ext cx="4597400" cy="6857999"/>
          </a:xfrm>
          <a:prstGeom prst="rect">
            <a:avLst/>
          </a:prstGeom>
        </p:spPr>
      </p:pic>
      <p:sp>
        <p:nvSpPr>
          <p:cNvPr id="56" name="Title 55">
            <a:extLst>
              <a:ext uri="{FF2B5EF4-FFF2-40B4-BE49-F238E27FC236}">
                <a16:creationId xmlns:a16="http://schemas.microsoft.com/office/drawing/2014/main" id="{E056120D-A7F3-4DED-8C38-DCF499828647}"/>
              </a:ext>
            </a:extLst>
          </p:cNvPr>
          <p:cNvSpPr txBox="1">
            <a:spLocks noGrp="1"/>
          </p:cNvSpPr>
          <p:nvPr>
            <p:ph type="title" idx="4294967295"/>
          </p:nvPr>
        </p:nvSpPr>
        <p:spPr>
          <a:xfrm>
            <a:off x="575770" y="434366"/>
            <a:ext cx="3290676"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400">
              <a:spcBef>
                <a:spcPts val="0"/>
              </a:spcBef>
              <a:defRPr/>
            </a:pPr>
            <a:r>
              <a:rPr kumimoji="0" lang="en-US" sz="2400" b="0" i="0" u="none" strike="noStrike" kern="1200" cap="none" spc="0" normalizeH="0" baseline="0" noProof="0" dirty="0">
                <a:ln>
                  <a:noFill/>
                </a:ln>
                <a:solidFill>
                  <a:schemeClr val="tx1"/>
                </a:solidFill>
                <a:effectLst/>
                <a:uLnTx/>
                <a:uFillTx/>
                <a:latin typeface="+mj-lt"/>
                <a:ea typeface="+mn-ea"/>
                <a:cs typeface="+mn-cs"/>
              </a:rPr>
              <a:t>Sustainable Smart </a:t>
            </a:r>
            <a:r>
              <a:rPr kumimoji="0" lang="en-US" sz="2400" b="0" i="0" u="none" strike="noStrike" kern="1200" cap="none" spc="0" normalizeH="0" baseline="0" noProof="0">
                <a:ln>
                  <a:noFill/>
                </a:ln>
                <a:solidFill>
                  <a:schemeClr val="tx1"/>
                </a:solidFill>
                <a:effectLst/>
                <a:uLnTx/>
                <a:uFillTx/>
                <a:latin typeface="+mj-lt"/>
                <a:ea typeface="+mn-ea"/>
                <a:cs typeface="+mn-cs"/>
              </a:rPr>
              <a:t>Buildings </a:t>
            </a:r>
            <a:r>
              <a:rPr lang="en-US" sz="2400" spc="0">
                <a:ln>
                  <a:noFill/>
                </a:ln>
                <a:solidFill>
                  <a:schemeClr val="tx1"/>
                </a:solidFill>
                <a:cs typeface="+mn-cs"/>
              </a:rPr>
              <a:t>Hackathon </a:t>
            </a:r>
            <a:endParaRPr kumimoji="0" lang="en-US" sz="2400" b="0" i="0" u="none" strike="noStrike" kern="1200" cap="none" spc="0" normalizeH="0" baseline="0" noProof="0">
              <a:ln>
                <a:noFill/>
              </a:ln>
              <a:solidFill>
                <a:schemeClr val="tx1"/>
              </a:solidFill>
              <a:effectLst/>
              <a:uLnTx/>
              <a:uFillTx/>
              <a:latin typeface="+mj-lt"/>
              <a:ea typeface="+mn-ea"/>
              <a:cs typeface="+mn-cs"/>
            </a:endParaRPr>
          </a:p>
        </p:txBody>
      </p:sp>
      <p:sp>
        <p:nvSpPr>
          <p:cNvPr id="64" name="TextBox 63">
            <a:extLst>
              <a:ext uri="{FF2B5EF4-FFF2-40B4-BE49-F238E27FC236}">
                <a16:creationId xmlns:a16="http://schemas.microsoft.com/office/drawing/2014/main" id="{9C4E4BB1-AEE8-432D-9AD5-AD71F758D0DE}"/>
              </a:ext>
            </a:extLst>
          </p:cNvPr>
          <p:cNvSpPr txBox="1"/>
          <p:nvPr/>
        </p:nvSpPr>
        <p:spPr>
          <a:xfrm>
            <a:off x="575770" y="1410766"/>
            <a:ext cx="313988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mn-cs"/>
              </a:rPr>
              <a:t>Help shape the future of sustainable buildings technology</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target_2" title="Icon of a target with an arrow hitting the bullseye">
            <a:extLst>
              <a:ext uri="{FF2B5EF4-FFF2-40B4-BE49-F238E27FC236}">
                <a16:creationId xmlns:a16="http://schemas.microsoft.com/office/drawing/2014/main" id="{3BD74381-5F78-4681-9B5B-4AE550E6B750}"/>
              </a:ext>
            </a:extLst>
          </p:cNvPr>
          <p:cNvSpPr>
            <a:spLocks noChangeAspect="1" noEditPoints="1"/>
          </p:cNvSpPr>
          <p:nvPr/>
        </p:nvSpPr>
        <p:spPr bwMode="auto">
          <a:xfrm>
            <a:off x="575770" y="2385415"/>
            <a:ext cx="247400" cy="248985"/>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PageEdit_EFB8" title="Icon of a document with a pencil on top of it">
            <a:extLst>
              <a:ext uri="{FF2B5EF4-FFF2-40B4-BE49-F238E27FC236}">
                <a16:creationId xmlns:a16="http://schemas.microsoft.com/office/drawing/2014/main" id="{008B1543-94D9-4721-9EEC-0ECA38CCE67E}"/>
              </a:ext>
            </a:extLst>
          </p:cNvPr>
          <p:cNvSpPr>
            <a:spLocks noChangeAspect="1" noEditPoints="1"/>
          </p:cNvSpPr>
          <p:nvPr/>
        </p:nvSpPr>
        <p:spPr bwMode="auto">
          <a:xfrm>
            <a:off x="575770" y="4303962"/>
            <a:ext cx="233654" cy="22642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FDC524-E81C-42AA-9D9B-C3CAD9ACAA3E}"/>
              </a:ext>
            </a:extLst>
          </p:cNvPr>
          <p:cNvSpPr/>
          <p:nvPr/>
        </p:nvSpPr>
        <p:spPr>
          <a:xfrm>
            <a:off x="952500" y="4303962"/>
            <a:ext cx="2922376" cy="738664"/>
          </a:xfrm>
          <a:prstGeom prst="rect">
            <a:avLst/>
          </a:prstGeom>
        </p:spPr>
        <p:txBody>
          <a:bodyPr wrap="square" lIns="0" tIns="0" rIns="0" bIns="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Hackathon resources</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0E5D0"/>
                </a:solidFill>
                <a:effectLst/>
                <a:highlight>
                  <a:srgbClr val="FFFF00"/>
                </a:highlight>
                <a:uLnTx/>
                <a:uFillTx/>
                <a:latin typeface="Segoe UI"/>
                <a:ea typeface="+mn-ea"/>
                <a:cs typeface="+mn-cs"/>
              </a:rPr>
              <a:t>SharePoint site</a:t>
            </a:r>
          </a:p>
          <a:p>
            <a:pPr marL="288925" marR="0" lvl="0" indent="-17462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0E5D0"/>
                </a:solidFill>
                <a:effectLst/>
                <a:highlight>
                  <a:srgbClr val="FFFF00"/>
                </a:highlight>
                <a:uLnTx/>
                <a:uFillTx/>
                <a:latin typeface="Segoe UI"/>
                <a:ea typeface="+mn-ea"/>
                <a:cs typeface="+mn-cs"/>
              </a:rPr>
              <a:t>Sustainable Smart Buildings Hack FAQ </a:t>
            </a:r>
            <a:endParaRPr kumimoji="0" lang="en-US" sz="1200" b="0" i="0" u="none" strike="noStrike" kern="1200" cap="none" spc="0" normalizeH="0" baseline="0" noProof="0" dirty="0">
              <a:ln>
                <a:noFill/>
              </a:ln>
              <a:solidFill>
                <a:srgbClr val="000000"/>
              </a:solidFill>
              <a:effectLst/>
              <a:highlight>
                <a:srgbClr val="FFFF00"/>
              </a:highlight>
              <a:uLnTx/>
              <a:uFillTx/>
              <a:latin typeface="Segoe UI"/>
              <a:ea typeface="+mn-ea"/>
              <a:cs typeface="+mn-cs"/>
              <a:hlinkClick r:id="rId5">
                <a:extLst>
                  <a:ext uri="{A12FA001-AC4F-418D-AE19-62706E023703}">
                    <ahyp:hlinkClr xmlns:ahyp="http://schemas.microsoft.com/office/drawing/2018/hyperlinkcolor" val="tx"/>
                  </a:ext>
                </a:extLst>
              </a:hlinkClick>
            </a:endParaRPr>
          </a:p>
        </p:txBody>
      </p:sp>
      <p:sp>
        <p:nvSpPr>
          <p:cNvPr id="74" name="TextBox 73">
            <a:hlinkClick r:id="rId6"/>
            <a:extLst>
              <a:ext uri="{FF2B5EF4-FFF2-40B4-BE49-F238E27FC236}">
                <a16:creationId xmlns:a16="http://schemas.microsoft.com/office/drawing/2014/main" id="{ED80F683-66DD-44F2-8CDB-D8129FD2F505}"/>
              </a:ext>
            </a:extLst>
          </p:cNvPr>
          <p:cNvSpPr txBox="1"/>
          <p:nvPr/>
        </p:nvSpPr>
        <p:spPr>
          <a:xfrm>
            <a:off x="1063450" y="5693572"/>
            <a:ext cx="2048867" cy="183127"/>
          </a:xfrm>
          <a:prstGeom prst="rect">
            <a:avLst/>
          </a:prstGeom>
          <a:noFill/>
        </p:spPr>
        <p:txBody>
          <a:bodyPr wrap="square" lIns="0" tIns="0" rIns="0" bIns="0"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IN" sz="1400" b="0" i="0" u="sng" strike="noStrike" kern="1200" cap="none" spc="0" normalizeH="0" baseline="0" noProof="0" dirty="0">
                <a:ln>
                  <a:noFill/>
                </a:ln>
                <a:solidFill>
                  <a:srgbClr val="30E5D0"/>
                </a:solidFill>
                <a:effectLst/>
                <a:highlight>
                  <a:srgbClr val="FFFF00"/>
                </a:highlight>
                <a:uLnTx/>
                <a:uFillTx/>
                <a:latin typeface="Segoe UI Semibold"/>
                <a:ea typeface="+mn-ea"/>
                <a:cs typeface="+mn-cs"/>
              </a:rPr>
              <a:t>REGISTRATION SITE</a:t>
            </a:r>
            <a:endParaRPr kumimoji="0" lang="en-US" sz="1400" b="0" i="0" u="none" strike="noStrike" kern="1200" cap="none" spc="0" normalizeH="0" baseline="0" noProof="0" dirty="0">
              <a:ln>
                <a:noFill/>
              </a:ln>
              <a:solidFill>
                <a:srgbClr val="30E5D0"/>
              </a:solidFill>
              <a:effectLst/>
              <a:highlight>
                <a:srgbClr val="FFFF00"/>
              </a:highlight>
              <a:uLnTx/>
              <a:uFillTx/>
              <a:latin typeface="Segoe UI Semibold"/>
              <a:ea typeface="+mn-ea"/>
              <a:cs typeface="+mn-cs"/>
            </a:endParaRPr>
          </a:p>
        </p:txBody>
      </p:sp>
      <p:grpSp>
        <p:nvGrpSpPr>
          <p:cNvPr id="2" name="Group 1" descr="An arrow shape pointing towards the call out link">
            <a:extLst>
              <a:ext uri="{FF2B5EF4-FFF2-40B4-BE49-F238E27FC236}">
                <a16:creationId xmlns:a16="http://schemas.microsoft.com/office/drawing/2014/main" id="{C5C55C45-E5DF-4F20-BBF5-84916FD76833}"/>
              </a:ext>
            </a:extLst>
          </p:cNvPr>
          <p:cNvGrpSpPr/>
          <p:nvPr/>
        </p:nvGrpSpPr>
        <p:grpSpPr>
          <a:xfrm>
            <a:off x="2772810" y="5672214"/>
            <a:ext cx="457114" cy="225845"/>
            <a:chOff x="2772810" y="5672214"/>
            <a:chExt cx="457114" cy="225845"/>
          </a:xfrm>
        </p:grpSpPr>
        <p:sp>
          <p:nvSpPr>
            <p:cNvPr id="72" name="Graphic 32">
              <a:extLst>
                <a:ext uri="{FF2B5EF4-FFF2-40B4-BE49-F238E27FC236}">
                  <a16:creationId xmlns:a16="http://schemas.microsoft.com/office/drawing/2014/main" id="{C2185838-BCA6-482D-AB10-F516752D37B4}"/>
                </a:ext>
                <a:ext uri="{C183D7F6-B498-43B3-948B-1728B52AA6E4}">
                  <adec:decorative xmlns:adec="http://schemas.microsoft.com/office/drawing/2017/decorative" val="1"/>
                </a:ext>
              </a:extLst>
            </p:cNvPr>
            <p:cNvSpPr/>
            <p:nvPr/>
          </p:nvSpPr>
          <p:spPr>
            <a:xfrm>
              <a:off x="2772810" y="5672214"/>
              <a:ext cx="235214"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Graphic 32">
              <a:extLst>
                <a:ext uri="{FF2B5EF4-FFF2-40B4-BE49-F238E27FC236}">
                  <a16:creationId xmlns:a16="http://schemas.microsoft.com/office/drawing/2014/main" id="{C401167C-C258-470E-8452-3A698F590F53}"/>
                </a:ext>
                <a:ext uri="{C183D7F6-B498-43B3-948B-1728B52AA6E4}">
                  <adec:decorative xmlns:adec="http://schemas.microsoft.com/office/drawing/2017/decorative" val="1"/>
                </a:ext>
              </a:extLst>
            </p:cNvPr>
            <p:cNvSpPr/>
            <p:nvPr/>
          </p:nvSpPr>
          <p:spPr>
            <a:xfrm>
              <a:off x="2994710" y="5672214"/>
              <a:ext cx="235214"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Rectangle 46">
            <a:extLst>
              <a:ext uri="{FF2B5EF4-FFF2-40B4-BE49-F238E27FC236}">
                <a16:creationId xmlns:a16="http://schemas.microsoft.com/office/drawing/2014/main" id="{E136355B-CC84-4D60-A281-294D0CE2DB58}"/>
              </a:ext>
            </a:extLst>
          </p:cNvPr>
          <p:cNvSpPr/>
          <p:nvPr/>
        </p:nvSpPr>
        <p:spPr>
          <a:xfrm>
            <a:off x="4851400"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EARN ACCREDITION</a:t>
            </a:r>
          </a:p>
        </p:txBody>
      </p:sp>
      <p:sp>
        <p:nvSpPr>
          <p:cNvPr id="114" name="Rectangle 73">
            <a:extLst>
              <a:ext uri="{FF2B5EF4-FFF2-40B4-BE49-F238E27FC236}">
                <a16:creationId xmlns:a16="http://schemas.microsoft.com/office/drawing/2014/main" id="{38A05DEA-8060-414D-A2F6-38AB0EAA44EF}"/>
              </a:ext>
            </a:extLst>
          </p:cNvPr>
          <p:cNvSpPr/>
          <p:nvPr/>
        </p:nvSpPr>
        <p:spPr bwMode="auto">
          <a:xfrm>
            <a:off x="4851400" y="546238"/>
            <a:ext cx="2192295" cy="993002"/>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Earn a Proctor badge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Sustainable Smart Buildings using your data science expertise to mentor teams through a series of challenges on </a:t>
            </a:r>
            <a:r>
              <a:rPr kumimoji="0" lang="en-US" sz="105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t>
            </a:r>
            <a:r>
              <a:rPr kumimoji="0" lang="en-US" sz="1050" b="0" i="0" u="none" strike="noStrike" kern="1200" cap="none" spc="0" normalizeH="0" baseline="0" noProof="0" dirty="0">
                <a:ln>
                  <a:noFill/>
                </a:ln>
                <a:solidFill>
                  <a:srgbClr val="000000"/>
                </a:solidFill>
                <a:effectLst/>
                <a:highlight>
                  <a:srgbClr val="FFFF00"/>
                </a:highlight>
                <a:uLnTx/>
                <a:uFillTx/>
                <a:latin typeface="Segoe UI Semibold"/>
                <a:ea typeface="+mn-ea"/>
                <a:cs typeface="Segoe UI" panose="020B0502040204020203" pitchFamily="34" charset="0"/>
              </a:rPr>
              <a:t>Date</a:t>
            </a:r>
            <a:r>
              <a:rPr kumimoji="0" lang="en-US" sz="105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p>
        </p:txBody>
      </p:sp>
      <p:sp>
        <p:nvSpPr>
          <p:cNvPr id="144" name="Rectangle 143">
            <a:extLst>
              <a:ext uri="{FF2B5EF4-FFF2-40B4-BE49-F238E27FC236}">
                <a16:creationId xmlns:a16="http://schemas.microsoft.com/office/drawing/2014/main" id="{DE5CFA50-CF27-483F-8EF2-D41283E6FA14}"/>
              </a:ext>
            </a:extLst>
          </p:cNvPr>
          <p:cNvSpPr/>
          <p:nvPr/>
        </p:nvSpPr>
        <p:spPr>
          <a:xfrm>
            <a:off x="7137668"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lt"/>
                <a:cs typeface="Segoe UI"/>
              </a:rPr>
              <a:t>BUILD SUSTAINABLE SOLUTIONS</a:t>
            </a:r>
          </a:p>
        </p:txBody>
      </p:sp>
      <p:sp>
        <p:nvSpPr>
          <p:cNvPr id="169" name="Rectangle 74">
            <a:extLst>
              <a:ext uri="{FF2B5EF4-FFF2-40B4-BE49-F238E27FC236}">
                <a16:creationId xmlns:a16="http://schemas.microsoft.com/office/drawing/2014/main" id="{D2CAC62C-BF86-4BD4-BCC3-66182EECFCDB}"/>
              </a:ext>
            </a:extLst>
          </p:cNvPr>
          <p:cNvSpPr/>
          <p:nvPr/>
        </p:nvSpPr>
        <p:spPr bwMode="auto">
          <a:xfrm>
            <a:off x="7137668" y="546238"/>
            <a:ext cx="2192295" cy="993002"/>
          </a:xfrm>
          <a:custGeom>
            <a:avLst/>
            <a:gdLst>
              <a:gd name="connsiteX0" fmla="*/ 0 w 2176488"/>
              <a:gd name="connsiteY0" fmla="*/ 0 h 809452"/>
              <a:gd name="connsiteX1" fmla="*/ 2176488 w 2176488"/>
              <a:gd name="connsiteY1" fmla="*/ 0 h 809452"/>
              <a:gd name="connsiteX2" fmla="*/ 2176488 w 2176488"/>
              <a:gd name="connsiteY2" fmla="*/ 809452 h 809452"/>
              <a:gd name="connsiteX3" fmla="*/ 0 w 2176488"/>
              <a:gd name="connsiteY3" fmla="*/ 809452 h 809452"/>
              <a:gd name="connsiteX4" fmla="*/ 0 w 2176488"/>
              <a:gd name="connsiteY4" fmla="*/ 0 h 809452"/>
              <a:gd name="connsiteX0" fmla="*/ 2176488 w 2267928"/>
              <a:gd name="connsiteY0" fmla="*/ 0 h 809452"/>
              <a:gd name="connsiteX1" fmla="*/ 2176488 w 2267928"/>
              <a:gd name="connsiteY1" fmla="*/ 809452 h 809452"/>
              <a:gd name="connsiteX2" fmla="*/ 0 w 2267928"/>
              <a:gd name="connsiteY2" fmla="*/ 809452 h 809452"/>
              <a:gd name="connsiteX3" fmla="*/ 0 w 2267928"/>
              <a:gd name="connsiteY3" fmla="*/ 0 h 809452"/>
              <a:gd name="connsiteX4" fmla="*/ 2267928 w 2267928"/>
              <a:gd name="connsiteY4" fmla="*/ 91440 h 809452"/>
              <a:gd name="connsiteX0" fmla="*/ 2176488 w 2176488"/>
              <a:gd name="connsiteY0" fmla="*/ 0 h 809452"/>
              <a:gd name="connsiteX1" fmla="*/ 2176488 w 2176488"/>
              <a:gd name="connsiteY1" fmla="*/ 809452 h 809452"/>
              <a:gd name="connsiteX2" fmla="*/ 0 w 2176488"/>
              <a:gd name="connsiteY2" fmla="*/ 809452 h 809452"/>
              <a:gd name="connsiteX3" fmla="*/ 0 w 2176488"/>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8" h="809452">
                <a:moveTo>
                  <a:pt x="2176488" y="0"/>
                </a:moveTo>
                <a:lnTo>
                  <a:pt x="2176488"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Guide participants </a:t>
            </a:r>
            <a:r>
              <a:rPr kumimoji="0" lang="en-US" sz="1050" b="0" i="0" u="none" strike="noStrike" kern="1200" cap="none" spc="0" normalizeH="0" baseline="0" noProof="0">
                <a:ln>
                  <a:noFill/>
                </a:ln>
                <a:solidFill>
                  <a:srgbClr val="000000"/>
                </a:solidFill>
                <a:effectLst/>
                <a:uLnTx/>
                <a:uFillTx/>
                <a:latin typeface="Segoe UI"/>
                <a:ea typeface="+mn-ea"/>
                <a:cs typeface="+mn-cs"/>
              </a:rPr>
              <a:t>to develop Proof of Concepts (POC) to address today’s most pressing issues to help reach sustainability goals.</a:t>
            </a:r>
          </a:p>
        </p:txBody>
      </p:sp>
      <p:sp>
        <p:nvSpPr>
          <p:cNvPr id="196" name="Rectangle 195">
            <a:extLst>
              <a:ext uri="{FF2B5EF4-FFF2-40B4-BE49-F238E27FC236}">
                <a16:creationId xmlns:a16="http://schemas.microsoft.com/office/drawing/2014/main" id="{16625947-21D1-4954-A163-15389964F73E}"/>
              </a:ext>
            </a:extLst>
          </p:cNvPr>
          <p:cNvSpPr/>
          <p:nvPr/>
        </p:nvSpPr>
        <p:spPr>
          <a:xfrm>
            <a:off x="9423935" y="292322"/>
            <a:ext cx="2192295" cy="253916"/>
          </a:xfrm>
          <a:prstGeom prst="rect">
            <a:avLst/>
          </a:prstGeom>
          <a:solidFill>
            <a:schemeClr val="accent3"/>
          </a:solidFill>
          <a:ln w="3175">
            <a:solidFill>
              <a:schemeClr val="accent3"/>
            </a:solidFill>
          </a:ln>
        </p:spPr>
        <p:txBody>
          <a:bodyPr wrap="squar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bold"/>
              </a:rPr>
              <a:t>JOIN A COMMUNITY</a:t>
            </a:r>
            <a:endParaRPr kumimoji="0" lang="en-US" sz="105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220" name="Rectangle 75">
            <a:extLst>
              <a:ext uri="{FF2B5EF4-FFF2-40B4-BE49-F238E27FC236}">
                <a16:creationId xmlns:a16="http://schemas.microsoft.com/office/drawing/2014/main" id="{AF02C9C2-B5FA-43CB-89C3-85DA154A51C9}"/>
              </a:ext>
            </a:extLst>
          </p:cNvPr>
          <p:cNvSpPr/>
          <p:nvPr/>
        </p:nvSpPr>
        <p:spPr bwMode="auto">
          <a:xfrm>
            <a:off x="9423935" y="546238"/>
            <a:ext cx="2192295" cy="993002"/>
          </a:xfrm>
          <a:custGeom>
            <a:avLst/>
            <a:gdLst>
              <a:gd name="connsiteX0" fmla="*/ 0 w 2176489"/>
              <a:gd name="connsiteY0" fmla="*/ 0 h 809452"/>
              <a:gd name="connsiteX1" fmla="*/ 2176489 w 2176489"/>
              <a:gd name="connsiteY1" fmla="*/ 0 h 809452"/>
              <a:gd name="connsiteX2" fmla="*/ 2176489 w 2176489"/>
              <a:gd name="connsiteY2" fmla="*/ 809452 h 809452"/>
              <a:gd name="connsiteX3" fmla="*/ 0 w 2176489"/>
              <a:gd name="connsiteY3" fmla="*/ 809452 h 809452"/>
              <a:gd name="connsiteX4" fmla="*/ 0 w 2176489"/>
              <a:gd name="connsiteY4" fmla="*/ 0 h 809452"/>
              <a:gd name="connsiteX0" fmla="*/ 2176489 w 2267929"/>
              <a:gd name="connsiteY0" fmla="*/ 0 h 809452"/>
              <a:gd name="connsiteX1" fmla="*/ 2176489 w 2267929"/>
              <a:gd name="connsiteY1" fmla="*/ 809452 h 809452"/>
              <a:gd name="connsiteX2" fmla="*/ 0 w 2267929"/>
              <a:gd name="connsiteY2" fmla="*/ 809452 h 809452"/>
              <a:gd name="connsiteX3" fmla="*/ 0 w 2267929"/>
              <a:gd name="connsiteY3" fmla="*/ 0 h 809452"/>
              <a:gd name="connsiteX4" fmla="*/ 2267929 w 2267929"/>
              <a:gd name="connsiteY4" fmla="*/ 91440 h 809452"/>
              <a:gd name="connsiteX0" fmla="*/ 2176489 w 2176489"/>
              <a:gd name="connsiteY0" fmla="*/ 0 h 809452"/>
              <a:gd name="connsiteX1" fmla="*/ 2176489 w 2176489"/>
              <a:gd name="connsiteY1" fmla="*/ 809452 h 809452"/>
              <a:gd name="connsiteX2" fmla="*/ 0 w 2176489"/>
              <a:gd name="connsiteY2" fmla="*/ 809452 h 809452"/>
              <a:gd name="connsiteX3" fmla="*/ 0 w 2176489"/>
              <a:gd name="connsiteY3" fmla="*/ 0 h 809452"/>
            </a:gdLst>
            <a:ahLst/>
            <a:cxnLst>
              <a:cxn ang="0">
                <a:pos x="connsiteX0" y="connsiteY0"/>
              </a:cxn>
              <a:cxn ang="0">
                <a:pos x="connsiteX1" y="connsiteY1"/>
              </a:cxn>
              <a:cxn ang="0">
                <a:pos x="connsiteX2" y="connsiteY2"/>
              </a:cxn>
              <a:cxn ang="0">
                <a:pos x="connsiteX3" y="connsiteY3"/>
              </a:cxn>
            </a:cxnLst>
            <a:rect l="l" t="t" r="r" b="b"/>
            <a:pathLst>
              <a:path w="2176489" h="809452">
                <a:moveTo>
                  <a:pt x="2176489" y="0"/>
                </a:moveTo>
                <a:lnTo>
                  <a:pt x="2176489" y="809452"/>
                </a:lnTo>
                <a:lnTo>
                  <a:pt x="0" y="809452"/>
                </a:lnTo>
                <a:lnTo>
                  <a:pt x="0" y="0"/>
                </a:lnTo>
              </a:path>
            </a:pathLst>
          </a:custGeom>
          <a:solidFill>
            <a:srgbClr val="F2F2F2"/>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18872"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lt"/>
                <a:cs typeface="Segoe UI"/>
              </a:rPr>
              <a:t>Join a community </a:t>
            </a:r>
            <a:r>
              <a:rPr kumimoji="0" lang="en-US" sz="1050" b="0" i="0" u="none" strike="noStrike" kern="1200" cap="none" spc="0" normalizeH="0" baseline="0" noProof="0">
                <a:ln>
                  <a:noFill/>
                </a:ln>
                <a:solidFill>
                  <a:srgbClr val="000000"/>
                </a:solidFill>
                <a:effectLst/>
                <a:uLnTx/>
                <a:uFillTx/>
                <a:latin typeface="Segoe UI"/>
                <a:ea typeface="+mn-lt"/>
                <a:cs typeface="Segoe UI"/>
              </a:rPr>
              <a:t>of sustainability champions to collaborate and share knowledge to build sustainable ecosystem solutions.</a:t>
            </a:r>
          </a:p>
        </p:txBody>
      </p:sp>
      <p:sp>
        <p:nvSpPr>
          <p:cNvPr id="247" name="Trackers_EADF_bidi" title="Icon of a clipboard with a checklist on it">
            <a:extLst>
              <a:ext uri="{FF2B5EF4-FFF2-40B4-BE49-F238E27FC236}">
                <a16:creationId xmlns:a16="http://schemas.microsoft.com/office/drawing/2014/main" id="{CC9D7E7C-B7B2-49C5-92DA-F19424D9A5C9}"/>
              </a:ext>
            </a:extLst>
          </p:cNvPr>
          <p:cNvSpPr>
            <a:spLocks noChangeAspect="1" noEditPoints="1"/>
          </p:cNvSpPr>
          <p:nvPr/>
        </p:nvSpPr>
        <p:spPr bwMode="auto">
          <a:xfrm>
            <a:off x="4877300" y="1897902"/>
            <a:ext cx="268240"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9" name="TextBox 88">
            <a:extLst>
              <a:ext uri="{FF2B5EF4-FFF2-40B4-BE49-F238E27FC236}">
                <a16:creationId xmlns:a16="http://schemas.microsoft.com/office/drawing/2014/main" id="{4D750BF8-4024-4973-B724-578DA3221DE3}"/>
              </a:ext>
            </a:extLst>
          </p:cNvPr>
          <p:cNvSpPr txBox="1">
            <a:spLocks/>
          </p:cNvSpPr>
          <p:nvPr/>
        </p:nvSpPr>
        <p:spPr>
          <a:xfrm>
            <a:off x="5425440" y="1715298"/>
            <a:ext cx="6190791"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PROCTOR PREREQUISTITES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Expertise </a:t>
            </a:r>
            <a:r>
              <a:rPr kumimoji="0" lang="en-US" sz="105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in Python</a:t>
            </a:r>
            <a:endPar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Semibold" panose="020B0702040204020203" pitchFamily="34" charset="0"/>
              </a:rPr>
              <a:t>Experience </a:t>
            </a:r>
            <a:r>
              <a:rPr kumimoji="0" lang="en-US" sz="105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Semibold" panose="020B0702040204020203" pitchFamily="34" charset="0"/>
              </a:rPr>
              <a:t>using Azure Blob Storage, data exploration, and using visualization tools </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Semibold" panose="020B0702040204020203" pitchFamily="34" charset="0"/>
              </a:rPr>
              <a:t>Knowledge</a:t>
            </a:r>
            <a:r>
              <a:rPr kumimoji="0" lang="en-US" sz="105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Semibold" panose="020B0702040204020203" pitchFamily="34" charset="0"/>
              </a:rPr>
              <a:t> building machine learning models and model </a:t>
            </a:r>
            <a:r>
              <a:rPr kumimoji="0" lang="en-US" sz="1050" b="0" i="0" u="none" strike="noStrike" kern="1200" cap="none" spc="0" normalizeH="0" baseline="0" noProof="0" dirty="0" err="1">
                <a:ln>
                  <a:noFill/>
                </a:ln>
                <a:solidFill>
                  <a:srgbClr val="000000"/>
                </a:solidFill>
                <a:effectLst/>
                <a:uLnTx/>
                <a:uFillTx/>
                <a:latin typeface="Segoe UI"/>
                <a:ea typeface="Calibri" panose="020F0502020204030204" pitchFamily="34" charset="0"/>
                <a:cs typeface="Segoe UI Semibold" panose="020B0702040204020203" pitchFamily="34" charset="0"/>
              </a:rPr>
              <a:t>explainability</a:t>
            </a:r>
            <a:r>
              <a:rPr kumimoji="0" lang="en-US" sz="105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Semibold" panose="020B0702040204020203" pitchFamily="34" charset="0"/>
              </a:rPr>
              <a:t>, and IoT Sensors Data</a:t>
            </a:r>
            <a:endParaRPr kumimoji="0" lang="en-US" sz="105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93" name="Straight Connector 292">
            <a:extLst>
              <a:ext uri="{FF2B5EF4-FFF2-40B4-BE49-F238E27FC236}">
                <a16:creationId xmlns:a16="http://schemas.microsoft.com/office/drawing/2014/main" id="{56FD0A29-209F-4EAE-93B7-DF06FFE5D3F6}"/>
              </a:ext>
              <a:ext uri="{C183D7F6-B498-43B3-948B-1728B52AA6E4}">
                <adec:decorative xmlns:adec="http://schemas.microsoft.com/office/drawing/2017/decorative" val="1"/>
              </a:ext>
            </a:extLst>
          </p:cNvPr>
          <p:cNvCxnSpPr>
            <a:cxnSpLocks/>
          </p:cNvCxnSpPr>
          <p:nvPr/>
        </p:nvCxnSpPr>
        <p:spPr>
          <a:xfrm>
            <a:off x="5425440" y="2571035"/>
            <a:ext cx="6190791" cy="0"/>
          </a:xfrm>
          <a:prstGeom prst="line">
            <a:avLst/>
          </a:prstGeom>
          <a:noFill/>
          <a:ln w="6350" cap="flat" cmpd="sng" algn="ctr">
            <a:solidFill>
              <a:srgbClr val="FFFFFF">
                <a:lumMod val="75000"/>
              </a:srgbClr>
            </a:solidFill>
            <a:prstDash val="dash"/>
            <a:headEnd type="none"/>
            <a:tailEnd type="none" w="sm" len="sm"/>
          </a:ln>
          <a:effectLst/>
        </p:spPr>
      </p:cxnSp>
      <p:sp>
        <p:nvSpPr>
          <p:cNvPr id="311" name="Commitments_EC4D" title="Icon of a handshake">
            <a:extLst>
              <a:ext uri="{FF2B5EF4-FFF2-40B4-BE49-F238E27FC236}">
                <a16:creationId xmlns:a16="http://schemas.microsoft.com/office/drawing/2014/main" id="{1B78C19A-46D2-4AAF-89EE-FBF2FD9763BD}"/>
              </a:ext>
            </a:extLst>
          </p:cNvPr>
          <p:cNvSpPr>
            <a:spLocks noChangeAspect="1" noEditPoints="1"/>
          </p:cNvSpPr>
          <p:nvPr/>
        </p:nvSpPr>
        <p:spPr bwMode="auto">
          <a:xfrm>
            <a:off x="4851400" y="2886791"/>
            <a:ext cx="320040" cy="3000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274B47"/>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330" name="TextBox 89">
            <a:extLst>
              <a:ext uri="{FF2B5EF4-FFF2-40B4-BE49-F238E27FC236}">
                <a16:creationId xmlns:a16="http://schemas.microsoft.com/office/drawing/2014/main" id="{28930CC0-9949-4D63-A854-204E7256B21F}"/>
              </a:ext>
            </a:extLst>
          </p:cNvPr>
          <p:cNvSpPr txBox="1">
            <a:spLocks/>
          </p:cNvSpPr>
          <p:nvPr/>
        </p:nvSpPr>
        <p:spPr>
          <a:xfrm>
            <a:off x="5425440" y="2671346"/>
            <a:ext cx="6190791"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GIVES</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Commitment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to guide multiple teams in challenges over a three-day event (8 hours each day)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Share best practices </a:t>
            </a:r>
            <a:r>
              <a:rPr kumimoji="0" lang="en-US" sz="105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related to sustainable smart buildings technology</a:t>
            </a:r>
          </a:p>
          <a:p>
            <a:pPr marL="228600" marR="0" lvl="0" indent="-136525"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Help to shape </a:t>
            </a:r>
            <a:r>
              <a:rPr kumimoji="0" lang="en-US" sz="105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sustainable solutions for real-world use </a:t>
            </a:r>
          </a:p>
        </p:txBody>
      </p:sp>
      <p:cxnSp>
        <p:nvCxnSpPr>
          <p:cNvPr id="351" name="Straight Connector 350">
            <a:extLst>
              <a:ext uri="{FF2B5EF4-FFF2-40B4-BE49-F238E27FC236}">
                <a16:creationId xmlns:a16="http://schemas.microsoft.com/office/drawing/2014/main" id="{1168E0D9-F6BD-40C5-9B23-77EAF9CC6AFE}"/>
              </a:ext>
              <a:ext uri="{C183D7F6-B498-43B3-948B-1728B52AA6E4}">
                <adec:decorative xmlns:adec="http://schemas.microsoft.com/office/drawing/2017/decorative" val="1"/>
              </a:ext>
            </a:extLst>
          </p:cNvPr>
          <p:cNvCxnSpPr>
            <a:cxnSpLocks/>
          </p:cNvCxnSpPr>
          <p:nvPr/>
        </p:nvCxnSpPr>
        <p:spPr>
          <a:xfrm>
            <a:off x="5425440" y="3563586"/>
            <a:ext cx="6190791" cy="0"/>
          </a:xfrm>
          <a:prstGeom prst="line">
            <a:avLst/>
          </a:prstGeom>
          <a:noFill/>
          <a:ln w="6350" cap="flat" cmpd="sng" algn="ctr">
            <a:solidFill>
              <a:srgbClr val="FFFFFF">
                <a:lumMod val="75000"/>
              </a:srgbClr>
            </a:solidFill>
            <a:prstDash val="dash"/>
            <a:headEnd type="none"/>
            <a:tailEnd type="none" w="sm" len="sm"/>
          </a:ln>
          <a:effectLst/>
        </p:spPr>
      </p:cxnSp>
      <p:sp>
        <p:nvSpPr>
          <p:cNvPr id="367" name="hand_2" title="Icon of a hand held out">
            <a:extLst>
              <a:ext uri="{FF2B5EF4-FFF2-40B4-BE49-F238E27FC236}">
                <a16:creationId xmlns:a16="http://schemas.microsoft.com/office/drawing/2014/main" id="{D95D4090-F228-4627-A191-14C6E90147F1}"/>
              </a:ext>
            </a:extLst>
          </p:cNvPr>
          <p:cNvSpPr>
            <a:spLocks noChangeAspect="1"/>
          </p:cNvSpPr>
          <p:nvPr/>
        </p:nvSpPr>
        <p:spPr bwMode="auto">
          <a:xfrm>
            <a:off x="4851400" y="3999147"/>
            <a:ext cx="320040" cy="15930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9525" cap="sq">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C1856"/>
              </a:solidFill>
              <a:effectLst/>
              <a:uLnTx/>
              <a:uFillTx/>
              <a:latin typeface="Segoe UI Semilight"/>
              <a:ea typeface="+mn-ea"/>
              <a:cs typeface="+mn-cs"/>
            </a:endParaRPr>
          </a:p>
        </p:txBody>
      </p:sp>
      <p:sp>
        <p:nvSpPr>
          <p:cNvPr id="384" name="TextBox 109">
            <a:extLst>
              <a:ext uri="{FF2B5EF4-FFF2-40B4-BE49-F238E27FC236}">
                <a16:creationId xmlns:a16="http://schemas.microsoft.com/office/drawing/2014/main" id="{F64233E7-F027-45B4-9147-27D2D6950106}"/>
              </a:ext>
            </a:extLst>
          </p:cNvPr>
          <p:cNvSpPr txBox="1">
            <a:spLocks/>
          </p:cNvSpPr>
          <p:nvPr/>
        </p:nvSpPr>
        <p:spPr>
          <a:xfrm>
            <a:off x="5419237" y="3713314"/>
            <a:ext cx="6107537" cy="73096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GETS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Participate in the community </a:t>
            </a:r>
            <a:r>
              <a:rPr kumimoji="0" lang="en-US" sz="105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of Microsoft Sustainability champions and drive strategy</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Earn fundamental badge certification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Sustainable Smart Buildings</a:t>
            </a:r>
          </a:p>
          <a:p>
            <a:pPr marL="230188" marR="0" lvl="0" indent="-115888" algn="l" defTabSz="914400"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Semibold" panose="020B0702040204020203" pitchFamily="34" charset="0"/>
              </a:rPr>
              <a:t>Gain deeper knowledge</a:t>
            </a:r>
            <a:r>
              <a:rPr kumimoji="0" lang="en-US" sz="105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 </a:t>
            </a:r>
            <a:r>
              <a:rPr kumimoji="0" lang="en-US" sz="105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of technical scenarios related to the sustainable ecosystems technology</a:t>
            </a:r>
          </a:p>
        </p:txBody>
      </p:sp>
      <p:cxnSp>
        <p:nvCxnSpPr>
          <p:cNvPr id="400" name="Straight Connector 399">
            <a:extLst>
              <a:ext uri="{FF2B5EF4-FFF2-40B4-BE49-F238E27FC236}">
                <a16:creationId xmlns:a16="http://schemas.microsoft.com/office/drawing/2014/main" id="{F560B7CF-522E-4C45-A6AA-6D986E7FBFE8}"/>
              </a:ext>
              <a:ext uri="{C183D7F6-B498-43B3-948B-1728B52AA6E4}">
                <adec:decorative xmlns:adec="http://schemas.microsoft.com/office/drawing/2017/decorative" val="1"/>
              </a:ext>
            </a:extLst>
          </p:cNvPr>
          <p:cNvCxnSpPr>
            <a:cxnSpLocks/>
          </p:cNvCxnSpPr>
          <p:nvPr/>
        </p:nvCxnSpPr>
        <p:spPr>
          <a:xfrm>
            <a:off x="5010411" y="4790900"/>
            <a:ext cx="6605819" cy="0"/>
          </a:xfrm>
          <a:prstGeom prst="line">
            <a:avLst/>
          </a:prstGeom>
          <a:noFill/>
          <a:ln w="9525" cap="flat" cmpd="sng" algn="ctr">
            <a:solidFill>
              <a:schemeClr val="accent2"/>
            </a:solidFill>
            <a:prstDash val="solid"/>
            <a:headEnd type="none" w="sm" len="sm"/>
            <a:tailEnd type="none" w="sm" len="sm"/>
          </a:ln>
          <a:effectLst/>
        </p:spPr>
      </p:cxnSp>
      <p:sp>
        <p:nvSpPr>
          <p:cNvPr id="415" name="Rectangle 414">
            <a:extLst>
              <a:ext uri="{FF2B5EF4-FFF2-40B4-BE49-F238E27FC236}">
                <a16:creationId xmlns:a16="http://schemas.microsoft.com/office/drawing/2014/main" id="{FE91B178-531B-493D-9F32-86C25A7BA9B6}"/>
              </a:ext>
            </a:extLst>
          </p:cNvPr>
          <p:cNvSpPr/>
          <p:nvPr/>
        </p:nvSpPr>
        <p:spPr>
          <a:xfrm>
            <a:off x="7398984" y="4706262"/>
            <a:ext cx="1828673" cy="169277"/>
          </a:xfrm>
          <a:prstGeom prst="rect">
            <a:avLst/>
          </a:prstGeom>
          <a:solidFill>
            <a:schemeClr val="tx1"/>
          </a:solidFill>
          <a:ln w="9525" cap="flat" cmpd="sng" algn="ctr">
            <a:noFill/>
            <a:prstDash val="solid"/>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274B47"/>
                </a:solidFill>
                <a:effectLst/>
                <a:uLnTx/>
                <a:uFillTx/>
                <a:latin typeface="Segoe UI Semibold"/>
                <a:ea typeface="+mn-ea"/>
                <a:cs typeface="Segoe UI" pitchFamily="34" charset="0"/>
              </a:rPr>
              <a:t>HACKATHON OUTCOMES</a:t>
            </a:r>
          </a:p>
        </p:txBody>
      </p:sp>
      <p:sp>
        <p:nvSpPr>
          <p:cNvPr id="442" name="Oval 441">
            <a:extLst>
              <a:ext uri="{FF2B5EF4-FFF2-40B4-BE49-F238E27FC236}">
                <a16:creationId xmlns:a16="http://schemas.microsoft.com/office/drawing/2014/main" id="{11ECC393-4A1F-4A15-9F55-10DEC9D3FC60}"/>
              </a:ext>
              <a:ext uri="{C183D7F6-B498-43B3-948B-1728B52AA6E4}">
                <adec:decorative xmlns:adec="http://schemas.microsoft.com/office/drawing/2017/decorative" val="1"/>
              </a:ext>
            </a:extLst>
          </p:cNvPr>
          <p:cNvSpPr/>
          <p:nvPr/>
        </p:nvSpPr>
        <p:spPr bwMode="auto">
          <a:xfrm>
            <a:off x="5010411" y="5025780"/>
            <a:ext cx="1433656" cy="1433656"/>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5" name="TextBox 454">
            <a:extLst>
              <a:ext uri="{FF2B5EF4-FFF2-40B4-BE49-F238E27FC236}">
                <a16:creationId xmlns:a16="http://schemas.microsoft.com/office/drawing/2014/main" id="{33367424-80B7-40E9-90F1-572B1868A6D1}"/>
              </a:ext>
            </a:extLst>
          </p:cNvPr>
          <p:cNvSpPr txBox="1"/>
          <p:nvPr/>
        </p:nvSpPr>
        <p:spPr>
          <a:xfrm>
            <a:off x="5068494" y="5419443"/>
            <a:ext cx="1317490"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Programmatic up-skilling motion</a:t>
            </a:r>
          </a:p>
        </p:txBody>
      </p:sp>
      <p:grpSp>
        <p:nvGrpSpPr>
          <p:cNvPr id="470" name="Group 469" descr="An arrow shape pointing towards Badging gamification">
            <a:extLst>
              <a:ext uri="{FF2B5EF4-FFF2-40B4-BE49-F238E27FC236}">
                <a16:creationId xmlns:a16="http://schemas.microsoft.com/office/drawing/2014/main" id="{D4A95DC3-25FA-49D3-A790-B713A6E4A09D}"/>
              </a:ext>
            </a:extLst>
          </p:cNvPr>
          <p:cNvGrpSpPr/>
          <p:nvPr/>
        </p:nvGrpSpPr>
        <p:grpSpPr>
          <a:xfrm>
            <a:off x="6826314" y="5629686"/>
            <a:ext cx="387932" cy="225845"/>
            <a:chOff x="6826314" y="5629686"/>
            <a:chExt cx="387932" cy="225845"/>
          </a:xfrm>
        </p:grpSpPr>
        <p:sp>
          <p:nvSpPr>
            <p:cNvPr id="471" name="Graphic 32">
              <a:extLst>
                <a:ext uri="{FF2B5EF4-FFF2-40B4-BE49-F238E27FC236}">
                  <a16:creationId xmlns:a16="http://schemas.microsoft.com/office/drawing/2014/main" id="{39351F3F-689C-4FFE-894B-7DA9DF4A177F}"/>
                </a:ext>
                <a:ext uri="{C183D7F6-B498-43B3-948B-1728B52AA6E4}">
                  <adec:decorative xmlns:adec="http://schemas.microsoft.com/office/drawing/2017/decorative" val="1"/>
                </a:ext>
              </a:extLst>
            </p:cNvPr>
            <p:cNvSpPr/>
            <p:nvPr/>
          </p:nvSpPr>
          <p:spPr>
            <a:xfrm flipH="1">
              <a:off x="7014631"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Graphic 32">
              <a:extLst>
                <a:ext uri="{FF2B5EF4-FFF2-40B4-BE49-F238E27FC236}">
                  <a16:creationId xmlns:a16="http://schemas.microsoft.com/office/drawing/2014/main" id="{9119E19F-38CF-4BB3-8409-634B49DDA95A}"/>
                </a:ext>
                <a:ext uri="{C183D7F6-B498-43B3-948B-1728B52AA6E4}">
                  <adec:decorative xmlns:adec="http://schemas.microsoft.com/office/drawing/2017/decorative" val="1"/>
                </a:ext>
              </a:extLst>
            </p:cNvPr>
            <p:cNvSpPr/>
            <p:nvPr/>
          </p:nvSpPr>
          <p:spPr>
            <a:xfrm flipH="1">
              <a:off x="6826314"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84" name="Picture 483">
            <a:extLst>
              <a:ext uri="{FF2B5EF4-FFF2-40B4-BE49-F238E27FC236}">
                <a16:creationId xmlns:a16="http://schemas.microsoft.com/office/drawing/2014/main" id="{E529D103-5458-4DC4-B40F-20720F2B5D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75958" y="5025780"/>
            <a:ext cx="1435608" cy="1435608"/>
          </a:xfrm>
          <a:prstGeom prst="rect">
            <a:avLst/>
          </a:prstGeom>
        </p:spPr>
      </p:pic>
      <p:sp>
        <p:nvSpPr>
          <p:cNvPr id="488" name="TextBox 487">
            <a:extLst>
              <a:ext uri="{FF2B5EF4-FFF2-40B4-BE49-F238E27FC236}">
                <a16:creationId xmlns:a16="http://schemas.microsoft.com/office/drawing/2014/main" id="{4688A50B-1F53-4D30-A594-FA32CCCC2BEF}"/>
              </a:ext>
            </a:extLst>
          </p:cNvPr>
          <p:cNvSpPr txBox="1"/>
          <p:nvPr/>
        </p:nvSpPr>
        <p:spPr>
          <a:xfrm>
            <a:off x="7678698" y="6470269"/>
            <a:ext cx="1435608" cy="24622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Badging gamification</a:t>
            </a:r>
          </a:p>
        </p:txBody>
      </p:sp>
      <p:grpSp>
        <p:nvGrpSpPr>
          <p:cNvPr id="495" name="Group 494" descr="An arrow shape pointing from Badging gamification">
            <a:extLst>
              <a:ext uri="{FF2B5EF4-FFF2-40B4-BE49-F238E27FC236}">
                <a16:creationId xmlns:a16="http://schemas.microsoft.com/office/drawing/2014/main" id="{161E183C-69B0-4109-A6C0-621BE4AB5B58}"/>
              </a:ext>
            </a:extLst>
          </p:cNvPr>
          <p:cNvGrpSpPr/>
          <p:nvPr/>
        </p:nvGrpSpPr>
        <p:grpSpPr>
          <a:xfrm>
            <a:off x="9412396" y="5629686"/>
            <a:ext cx="387932" cy="225845"/>
            <a:chOff x="9412396" y="5629686"/>
            <a:chExt cx="387932" cy="225845"/>
          </a:xfrm>
        </p:grpSpPr>
        <p:sp>
          <p:nvSpPr>
            <p:cNvPr id="496" name="Graphic 32">
              <a:extLst>
                <a:ext uri="{FF2B5EF4-FFF2-40B4-BE49-F238E27FC236}">
                  <a16:creationId xmlns:a16="http://schemas.microsoft.com/office/drawing/2014/main" id="{02B4580D-F44C-4E5E-BA23-C250DF4A768B}"/>
                </a:ext>
                <a:ext uri="{C183D7F6-B498-43B3-948B-1728B52AA6E4}">
                  <adec:decorative xmlns:adec="http://schemas.microsoft.com/office/drawing/2017/decorative" val="1"/>
                </a:ext>
              </a:extLst>
            </p:cNvPr>
            <p:cNvSpPr/>
            <p:nvPr/>
          </p:nvSpPr>
          <p:spPr>
            <a:xfrm flipH="1">
              <a:off x="9600713"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Graphic 32">
              <a:extLst>
                <a:ext uri="{FF2B5EF4-FFF2-40B4-BE49-F238E27FC236}">
                  <a16:creationId xmlns:a16="http://schemas.microsoft.com/office/drawing/2014/main" id="{96413150-1533-4EC1-BB2E-665E9B01FCF7}"/>
                </a:ext>
                <a:ext uri="{C183D7F6-B498-43B3-948B-1728B52AA6E4}">
                  <adec:decorative xmlns:adec="http://schemas.microsoft.com/office/drawing/2017/decorative" val="1"/>
                </a:ext>
              </a:extLst>
            </p:cNvPr>
            <p:cNvSpPr/>
            <p:nvPr/>
          </p:nvSpPr>
          <p:spPr>
            <a:xfrm flipH="1">
              <a:off x="9412396" y="5629686"/>
              <a:ext cx="199615" cy="225845"/>
            </a:xfrm>
            <a:custGeom>
              <a:avLst/>
              <a:gdLst>
                <a:gd name="connsiteX0" fmla="*/ 181737 w 181737"/>
                <a:gd name="connsiteY0" fmla="*/ 0 h 174498"/>
                <a:gd name="connsiteX1" fmla="*/ 87249 w 181737"/>
                <a:gd name="connsiteY1" fmla="*/ 0 h 174498"/>
                <a:gd name="connsiteX2" fmla="*/ 0 w 181737"/>
                <a:gd name="connsiteY2" fmla="*/ 87249 h 174498"/>
                <a:gd name="connsiteX3" fmla="*/ 87249 w 181737"/>
                <a:gd name="connsiteY3" fmla="*/ 174498 h 174498"/>
                <a:gd name="connsiteX4" fmla="*/ 181737 w 181737"/>
                <a:gd name="connsiteY4" fmla="*/ 174498 h 174498"/>
                <a:gd name="connsiteX5" fmla="*/ 94488 w 181737"/>
                <a:gd name="connsiteY5" fmla="*/ 87249 h 174498"/>
                <a:gd name="connsiteX6" fmla="*/ 181737 w 181737"/>
                <a:gd name="connsiteY6" fmla="*/ 0 h 1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37" h="174498">
                  <a:moveTo>
                    <a:pt x="181737" y="0"/>
                  </a:moveTo>
                  <a:lnTo>
                    <a:pt x="87249" y="0"/>
                  </a:lnTo>
                  <a:lnTo>
                    <a:pt x="0" y="87249"/>
                  </a:lnTo>
                  <a:lnTo>
                    <a:pt x="87249" y="174498"/>
                  </a:lnTo>
                  <a:lnTo>
                    <a:pt x="181737" y="174498"/>
                  </a:lnTo>
                  <a:lnTo>
                    <a:pt x="94488" y="87249"/>
                  </a:lnTo>
                  <a:lnTo>
                    <a:pt x="181737" y="0"/>
                  </a:lnTo>
                  <a:close/>
                </a:path>
              </a:pathLst>
            </a:custGeom>
            <a:solidFill>
              <a:srgbClr val="FFB9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99" name="Oval 498">
            <a:extLst>
              <a:ext uri="{FF2B5EF4-FFF2-40B4-BE49-F238E27FC236}">
                <a16:creationId xmlns:a16="http://schemas.microsoft.com/office/drawing/2014/main" id="{3267097E-3594-4307-89B4-D3D2C6B5A21C}"/>
              </a:ext>
              <a:ext uri="{C183D7F6-B498-43B3-948B-1728B52AA6E4}">
                <adec:decorative xmlns:adec="http://schemas.microsoft.com/office/drawing/2017/decorative" val="1"/>
              </a:ext>
            </a:extLst>
          </p:cNvPr>
          <p:cNvSpPr/>
          <p:nvPr/>
        </p:nvSpPr>
        <p:spPr bwMode="auto">
          <a:xfrm>
            <a:off x="10182574" y="5025780"/>
            <a:ext cx="1433656" cy="1433656"/>
          </a:xfrm>
          <a:prstGeom prst="ellipse">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2" name="TextBox 501">
            <a:extLst>
              <a:ext uri="{FF2B5EF4-FFF2-40B4-BE49-F238E27FC236}">
                <a16:creationId xmlns:a16="http://schemas.microsoft.com/office/drawing/2014/main" id="{DB7007BB-AC3F-4AD8-BBDD-BF08D71E2E20}"/>
              </a:ext>
            </a:extLst>
          </p:cNvPr>
          <p:cNvSpPr txBox="1"/>
          <p:nvPr/>
        </p:nvSpPr>
        <p:spPr>
          <a:xfrm>
            <a:off x="10444480" y="5253905"/>
            <a:ext cx="934720" cy="1015663"/>
          </a:xfrm>
          <a:prstGeom prst="rect">
            <a:avLst/>
          </a:prstGeom>
          <a:solidFill>
            <a:schemeClr val="accent2">
              <a:lumMod val="50000"/>
            </a:schemeClr>
          </a:solid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Guide developing POC 1</a:t>
            </a:r>
            <a:r>
              <a:rPr kumimoji="0" lang="en-US" sz="1200" b="0" i="0" u="none" strike="noStrike" kern="1200" cap="none" spc="0" normalizeH="0" baseline="30000" noProof="0">
                <a:ln>
                  <a:noFill/>
                </a:ln>
                <a:solidFill>
                  <a:srgbClr val="FFFFFF"/>
                </a:solidFill>
                <a:effectLst/>
                <a:uLnTx/>
                <a:uFillTx/>
                <a:latin typeface="Segoe UI"/>
                <a:ea typeface="Segoe UI" pitchFamily="34" charset="0"/>
                <a:cs typeface="Segoe UI" pitchFamily="34" charset="0"/>
              </a:rPr>
              <a:t>st</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party solutions</a:t>
            </a:r>
          </a:p>
        </p:txBody>
      </p:sp>
      <p:sp>
        <p:nvSpPr>
          <p:cNvPr id="107" name="Footer Placeholder 21">
            <a:extLst>
              <a:ext uri="{FF2B5EF4-FFF2-40B4-BE49-F238E27FC236}">
                <a16:creationId xmlns:a16="http://schemas.microsoft.com/office/drawing/2014/main" id="{89D9FC2C-6480-4059-B467-FE8DCCE2CDB0}"/>
              </a:ext>
            </a:extLst>
          </p:cNvPr>
          <p:cNvSpPr>
            <a:spLocks noGrp="1"/>
          </p:cNvSpPr>
          <p:nvPr>
            <p:ph type="ftr" sz="quarter" idx="10"/>
          </p:nvPr>
        </p:nvSpPr>
        <p:spPr>
          <a:xfrm>
            <a:off x="1145550" y="6547121"/>
            <a:ext cx="2188200" cy="27699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Microsoft Confidential - Internal Use Only</a:t>
            </a:r>
          </a:p>
        </p:txBody>
      </p:sp>
      <p:sp>
        <p:nvSpPr>
          <p:cNvPr id="504" name="Slide Number Placeholder 22">
            <a:extLst>
              <a:ext uri="{FF2B5EF4-FFF2-40B4-BE49-F238E27FC236}">
                <a16:creationId xmlns:a16="http://schemas.microsoft.com/office/drawing/2014/main" id="{7A05FB98-4BE9-4AF6-A7AA-6008BA66AB39}"/>
              </a:ext>
            </a:extLst>
          </p:cNvPr>
          <p:cNvSpPr>
            <a:spLocks noGrp="1"/>
          </p:cNvSpPr>
          <p:nvPr>
            <p:ph type="sldNum" sz="quarter" idx="11"/>
          </p:nvPr>
        </p:nvSpPr>
        <p:spPr>
          <a:xfrm>
            <a:off x="11643614" y="6631852"/>
            <a:ext cx="2159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435EBD8-2B4E-460A-B166-558D15DA4B06}"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3391863-95AA-4E68-8494-5BCA632095F2}"/>
              </a:ext>
            </a:extLst>
          </p:cNvPr>
          <p:cNvSpPr/>
          <p:nvPr/>
        </p:nvSpPr>
        <p:spPr>
          <a:xfrm>
            <a:off x="952500" y="2385415"/>
            <a:ext cx="2922376" cy="140038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Purpose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sustainability fluency among the technical sales teams to build repeatable and customizable 1</a:t>
            </a:r>
            <a:r>
              <a:rPr kumimoji="0" lang="en-US" sz="1200" b="0" i="0" u="none" strike="noStrike" kern="1200" cap="none" spc="0" normalizeH="0" baseline="30000" noProof="0">
                <a:ln>
                  <a:noFill/>
                </a:ln>
                <a:solidFill>
                  <a:srgbClr val="FFFFFF"/>
                </a:solidFill>
                <a:effectLst/>
                <a:uLnTx/>
                <a:uFillTx/>
                <a:latin typeface="Segoe UI"/>
                <a:ea typeface="+mn-ea"/>
                <a:cs typeface="Segoe UI" panose="020B0502040204020203" pitchFamily="34" charset="0"/>
              </a:rPr>
              <a:t>st</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party solutions for environmental monitoring, energy consumption, facility operating efficiency, and energy source optimization. </a:t>
            </a:r>
          </a:p>
        </p:txBody>
      </p:sp>
    </p:spTree>
    <p:extLst>
      <p:ext uri="{BB962C8B-B14F-4D97-AF65-F5344CB8AC3E}">
        <p14:creationId xmlns:p14="http://schemas.microsoft.com/office/powerpoint/2010/main" val="36710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3_Black Template">
  <a:themeElements>
    <a:clrScheme name="TS_20_Teal on Black">
      <a:dk1>
        <a:srgbClr val="000000"/>
      </a:dk1>
      <a:lt1>
        <a:srgbClr val="FFFFFF"/>
      </a:lt1>
      <a:dk2>
        <a:srgbClr val="274B47"/>
      </a:dk2>
      <a:lt2>
        <a:srgbClr val="E6E6E6"/>
      </a:lt2>
      <a:accent1>
        <a:srgbClr val="30E5D0"/>
      </a:accent1>
      <a:accent2>
        <a:srgbClr val="008575"/>
      </a:accent2>
      <a:accent3>
        <a:srgbClr val="274B47"/>
      </a:accent3>
      <a:accent4>
        <a:srgbClr val="50E6FF"/>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err="1" smtClean="0">
            <a:solidFill>
              <a:schemeClr val="bg1"/>
            </a:solidFill>
          </a:defRPr>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566D8BC833594AA519ECD4349F6B7D" ma:contentTypeVersion="4" ma:contentTypeDescription="Create a new document." ma:contentTypeScope="" ma:versionID="a1a7f65f75f9aa2c5ee55cc3542d13e0">
  <xsd:schema xmlns:xsd="http://www.w3.org/2001/XMLSchema" xmlns:xs="http://www.w3.org/2001/XMLSchema" xmlns:p="http://schemas.microsoft.com/office/2006/metadata/properties" xmlns:ns2="52a032bb-7ca4-4c99-a2f0-a83f61f45075" xmlns:ns3="e69efd89-ea43-4afc-a646-148eef9a2488" targetNamespace="http://schemas.microsoft.com/office/2006/metadata/properties" ma:root="true" ma:fieldsID="3e3abf96ae3c98ec7242f3afc632c45c" ns2:_="" ns3:_="">
    <xsd:import namespace="52a032bb-7ca4-4c99-a2f0-a83f61f45075"/>
    <xsd:import namespace="e69efd89-ea43-4afc-a646-148eef9a248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032bb-7ca4-4c99-a2f0-a83f61f450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69efd89-ea43-4afc-a646-148eef9a248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7F6F98-BA56-48BE-BEA2-B1A00E16573C}">
  <ds:schemaRefs>
    <ds:schemaRef ds:uri="http://schemas.microsoft.com/sharepoint/v3/contenttype/forms"/>
  </ds:schemaRefs>
</ds:datastoreItem>
</file>

<file path=customXml/itemProps2.xml><?xml version="1.0" encoding="utf-8"?>
<ds:datastoreItem xmlns:ds="http://schemas.openxmlformats.org/officeDocument/2006/customXml" ds:itemID="{4AA00F1C-B4BA-470D-9AA2-26C8888F19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032bb-7ca4-4c99-a2f0-a83f61f45075"/>
    <ds:schemaRef ds:uri="e69efd89-ea43-4afc-a646-148eef9a2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6898A7-9E27-444E-B493-EE2698321D96}">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TotalTime>
  <Words>248</Words>
  <Application>Microsoft Office PowerPoint</Application>
  <PresentationFormat>Widescreen</PresentationFormat>
  <Paragraphs>33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3_Black Template</vt:lpstr>
      <vt:lpstr>Sustainable Smart Buildings Hackathon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Veronica Eeckhoudt (AUDIENZ LLC)</dc:creator>
  <cp:lastModifiedBy>Veronica Eeckhoudt (AUDIENZ LLC)</cp:lastModifiedBy>
  <cp:revision>5</cp:revision>
  <dcterms:created xsi:type="dcterms:W3CDTF">2021-08-11T17:41:21Z</dcterms:created>
  <dcterms:modified xsi:type="dcterms:W3CDTF">2021-09-17T22:39:53Z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0x010100DD566D8BC833594AA519ECD4349F6B7D</vt:lpwstr>
  </property>
</Properties>
</file>